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8" r:id="rId2"/>
    <p:sldId id="266" r:id="rId3"/>
    <p:sldId id="273" r:id="rId4"/>
    <p:sldId id="264" r:id="rId5"/>
    <p:sldId id="270" r:id="rId6"/>
    <p:sldId id="271" r:id="rId7"/>
    <p:sldId id="269" r:id="rId8"/>
    <p:sldId id="275" r:id="rId9"/>
    <p:sldId id="276" r:id="rId10"/>
    <p:sldId id="272" r:id="rId11"/>
    <p:sldId id="267" r:id="rId12"/>
    <p:sldId id="274" r:id="rId1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A39A"/>
    <a:srgbClr val="F1BE48"/>
    <a:srgbClr val="6E6259"/>
    <a:srgbClr val="010000"/>
    <a:srgbClr val="C8102E"/>
    <a:srgbClr val="7A6E67"/>
    <a:srgbClr val="F2BF49"/>
    <a:srgbClr val="ADA07A"/>
    <a:srgbClr val="CE11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59" autoAdjust="0"/>
    <p:restoredTop sz="88344" autoAdjust="0"/>
  </p:normalViewPr>
  <p:slideViewPr>
    <p:cSldViewPr>
      <p:cViewPr varScale="1">
        <p:scale>
          <a:sx n="92" d="100"/>
          <a:sy n="92" d="100"/>
        </p:scale>
        <p:origin x="192" y="1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5A0C9-E830-1241-BEA3-6925DA004ECF}" type="datetimeFigureOut">
              <a:rPr lang="en-US" smtClean="0"/>
              <a:pPr/>
              <a:t>5/1/19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84522-76EF-EF4D-8870-07F3436BA4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024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845082-6AF3-024B-A14D-C5AD8123919E}" type="datetimeFigureOut">
              <a:rPr lang="en-US" smtClean="0"/>
              <a:pPr/>
              <a:t>5/1/19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6D18E-8B09-B24B-9169-4FC527B8D8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92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annica.com/science/gene/media/228226/114928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Learning = re-estimate the parameters of the model based on training data</a:t>
            </a:r>
          </a:p>
          <a:p>
            <a:r>
              <a:rPr lang="en-US" dirty="0"/>
              <a:t>Evaluation = </a:t>
            </a:r>
          </a:p>
          <a:p>
            <a:r>
              <a:rPr lang="en-US" dirty="0"/>
              <a:t>1. P(x) Probability of x given the model P(xi…</a:t>
            </a:r>
            <a:r>
              <a:rPr lang="en-US" dirty="0" err="1"/>
              <a:t>xn</a:t>
            </a:r>
            <a:r>
              <a:rPr lang="en-US" dirty="0"/>
              <a:t>) </a:t>
            </a:r>
          </a:p>
          <a:p>
            <a:r>
              <a:rPr lang="en-US" dirty="0"/>
              <a:t>2. Probability of a substring of x given the model </a:t>
            </a:r>
          </a:p>
          <a:p>
            <a:r>
              <a:rPr lang="en-US" dirty="0"/>
              <a:t>3. P(</a:t>
            </a:r>
            <a:r>
              <a:rPr lang="en-US" dirty="0" err="1"/>
              <a:t>Z_i</a:t>
            </a:r>
            <a:r>
              <a:rPr lang="en-US" dirty="0"/>
              <a:t> = k | X) Probability that the </a:t>
            </a:r>
            <a:r>
              <a:rPr lang="en-US" dirty="0" err="1"/>
              <a:t>ith</a:t>
            </a:r>
            <a:r>
              <a:rPr lang="en-US" dirty="0"/>
              <a:t> state is k, given x A more refined measure of which states x may be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85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from: </a:t>
            </a:r>
            <a:r>
              <a:rPr lang="en-US" dirty="0">
                <a:hlinkClick r:id="rId3"/>
              </a:rPr>
              <a:t>https://www.britannica.com/science/gene/media/228226/114928</a:t>
            </a:r>
            <a:endParaRPr lang="en-US" dirty="0"/>
          </a:p>
          <a:p>
            <a:r>
              <a:rPr lang="en-US" dirty="0"/>
              <a:t>Genes are </a:t>
            </a:r>
            <a:r>
              <a:rPr lang="en-US" dirty="0" err="1"/>
              <a:t>discontinous</a:t>
            </a:r>
            <a:r>
              <a:rPr lang="en-US" dirty="0"/>
              <a:t> the portions that contribute to the end product (coding regions) are called exons, regions that are not are called introns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82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don’t know these things, but luckily, we have learned </a:t>
            </a:r>
            <a:r>
              <a:rPr lang="en-US"/>
              <a:t>about Expectation </a:t>
            </a:r>
            <a:r>
              <a:rPr lang="en-US" dirty="0"/>
              <a:t>Maximization so we can solve that using a special case of an EM called the Baum-Welch algorithm and then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15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1828800"/>
          </a:xfrm>
          <a:prstGeom prst="rect">
            <a:avLst/>
          </a:prstGeom>
          <a:solidFill>
            <a:srgbClr val="C8102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533400" y="2514600"/>
            <a:ext cx="6629400" cy="1066800"/>
          </a:xfrm>
        </p:spPr>
        <p:txBody>
          <a:bodyPr anchor="b"/>
          <a:lstStyle>
            <a:lvl1pPr>
              <a:defRPr>
                <a:solidFill>
                  <a:srgbClr val="F1BE48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33400" y="3581400"/>
            <a:ext cx="6248400" cy="1752600"/>
          </a:xfrm>
        </p:spPr>
        <p:txBody>
          <a:bodyPr/>
          <a:lstStyle>
            <a:lvl1pPr marL="0" indent="0">
              <a:buFont typeface="Times" charset="0"/>
              <a:buNone/>
              <a:defRPr sz="2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212725" y="34893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715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11" descr="ISU LEFT white.eps"/>
          <p:cNvPicPr>
            <a:picLocks noChangeAspect="1"/>
          </p:cNvPicPr>
          <p:nvPr userDrawn="1"/>
        </p:nvPicPr>
        <p:blipFill>
          <a:blip r:embed="rId2"/>
          <a:srcRect b="38235"/>
          <a:stretch>
            <a:fillRect/>
          </a:stretch>
        </p:blipFill>
        <p:spPr bwMode="auto">
          <a:xfrm>
            <a:off x="533400" y="830263"/>
            <a:ext cx="4724400" cy="38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8313" y="1295400"/>
            <a:ext cx="3657600" cy="457200"/>
          </a:xfrm>
        </p:spPr>
        <p:txBody>
          <a:bodyPr/>
          <a:lstStyle>
            <a:lvl1pPr marL="0" indent="0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 dirty="0"/>
              <a:t>Unit Name Goes Here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715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6324600"/>
            <a:ext cx="2438400" cy="38100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57950" y="152400"/>
            <a:ext cx="2000250" cy="5029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5848350" cy="5029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715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6324600"/>
            <a:ext cx="2438400" cy="38100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C8102E"/>
              </a:buClr>
              <a:defRPr/>
            </a:lvl1pPr>
            <a:lvl2pPr>
              <a:buClr>
                <a:srgbClr val="C8102E"/>
              </a:buClr>
              <a:defRPr/>
            </a:lvl2pPr>
            <a:lvl3pPr>
              <a:buClr>
                <a:srgbClr val="C8102E"/>
              </a:buClr>
              <a:defRPr/>
            </a:lvl3pPr>
            <a:lvl4pPr>
              <a:buClr>
                <a:srgbClr val="C8102E"/>
              </a:buClr>
              <a:defRPr/>
            </a:lvl4pPr>
            <a:lvl5pPr>
              <a:buClr>
                <a:srgbClr val="C8102E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715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6324600"/>
            <a:ext cx="2438400" cy="38100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715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6324600"/>
            <a:ext cx="2438400" cy="38100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66800"/>
            <a:ext cx="3733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066800"/>
            <a:ext cx="3733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715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6324600"/>
            <a:ext cx="2438400" cy="38100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553200" y="5715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324600" y="6324600"/>
            <a:ext cx="2438400" cy="38100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715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6324600"/>
            <a:ext cx="2438400" cy="38100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715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6324600"/>
            <a:ext cx="2438400" cy="38100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715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6324600"/>
            <a:ext cx="2438400" cy="38100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715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6324600"/>
            <a:ext cx="2438400" cy="38100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8"/>
          <p:cNvSpPr>
            <a:spLocks noChangeArrowheads="1"/>
          </p:cNvSpPr>
          <p:nvPr userDrawn="1"/>
        </p:nvSpPr>
        <p:spPr bwMode="auto">
          <a:xfrm>
            <a:off x="0" y="6096000"/>
            <a:ext cx="9144000" cy="762000"/>
          </a:xfrm>
          <a:prstGeom prst="rect">
            <a:avLst/>
          </a:prstGeom>
          <a:solidFill>
            <a:srgbClr val="C8102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524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066800"/>
            <a:ext cx="7620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212725" y="34893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715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ISU LEFT white.eps"/>
          <p:cNvPicPr>
            <a:picLocks noChangeAspect="1"/>
          </p:cNvPicPr>
          <p:nvPr userDrawn="1"/>
        </p:nvPicPr>
        <p:blipFill>
          <a:blip r:embed="rId13"/>
          <a:srcRect b="38235"/>
          <a:stretch>
            <a:fillRect/>
          </a:stretch>
        </p:blipFill>
        <p:spPr bwMode="auto">
          <a:xfrm>
            <a:off x="533400" y="6365927"/>
            <a:ext cx="3200400" cy="263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5715000" y="631510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i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algn="r"/>
            <a:r>
              <a:rPr lang="en-US" dirty="0"/>
              <a:t>Unit Name Goes Here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500">
          <a:solidFill>
            <a:srgbClr val="C8102E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2pPr>
      <a:lvl3pPr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3pPr>
      <a:lvl4pPr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4pPr>
      <a:lvl5pPr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Geneva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Geneva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Geneva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Geneva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Covariance Models for RNA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Larry, Davis, Shane K. Dooley, Zach Lozier, Colleen </a:t>
            </a:r>
            <a:r>
              <a:rPr lang="en-US" dirty="0" err="1"/>
              <a:t>Yanarella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Bioinformatics &amp; Computational Biology</a:t>
            </a:r>
          </a:p>
        </p:txBody>
      </p:sp>
    </p:spTree>
    <p:extLst>
      <p:ext uri="{BB962C8B-B14F-4D97-AF65-F5344CB8AC3E}">
        <p14:creationId xmlns:p14="http://schemas.microsoft.com/office/powerpoint/2010/main" val="873354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3C127-07E2-7F45-AF49-60764FDF6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B110C-121A-6B48-B22C-2A614523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4AB15-28CA-E241-AFB7-DF5156FDE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15F7EF-79CB-3541-A6E5-71996CA136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7726F2-03E9-824B-A634-ABC5F924C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55" y="0"/>
            <a:ext cx="83714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68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27B3F8-37BB-5146-85DB-CACA9EAC1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02077"/>
            <a:ext cx="7239000" cy="52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16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12886-41F7-3A40-B065-48A7AFF43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D236E-0873-E34B-93AE-76B1C05A3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9A784-36C7-4C41-8AC2-B60B32DBF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54A72B-3AA0-4948-A119-AAF7D1838C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8C6430-37B3-9342-B02F-55AEBDFB3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124" y="0"/>
            <a:ext cx="6916152" cy="589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82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HMMs</a:t>
            </a:r>
          </a:p>
          <a:p>
            <a:r>
              <a:rPr lang="en-US" dirty="0"/>
              <a:t>Biology Applications</a:t>
            </a:r>
          </a:p>
          <a:p>
            <a:r>
              <a:rPr lang="en-US" dirty="0"/>
              <a:t>Profile HMMs</a:t>
            </a:r>
          </a:p>
          <a:p>
            <a:r>
              <a:rPr lang="en-US" dirty="0"/>
              <a:t>Forward Algorithm</a:t>
            </a:r>
          </a:p>
          <a:p>
            <a:r>
              <a:rPr lang="en-US" dirty="0"/>
              <a:t>Questions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497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D0CFE-8984-214B-8DF1-E469D6975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D6470-0929-7740-8F1B-34CBBA4F0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AA5589-2FB1-2B49-9B34-2FA3031307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E54D23-242B-ED47-9C5D-59A484391D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97377D-C25D-FC49-9EB4-83F52D38B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291" y="0"/>
            <a:ext cx="7197436" cy="590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89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841EC-774D-5243-A6BE-2F1B9C012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Markov Models (HMMs)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C00F5-872C-3341-ABF5-36E3B9CDB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C9AAE-14A9-C148-856A-84FBF4B93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ED6BE2-8643-5C4B-9058-7D548235AD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F1F0C3-9305-D94E-96D4-803623A6B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734" y="1022964"/>
            <a:ext cx="6274931" cy="473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475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AA66C-E4DD-3244-8849-6336DFA7C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5B035-2D6D-B841-9260-1B2E2A278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DE548-13C2-DF42-BECC-1581F41DEE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6739A3-EDBE-1E48-A007-16C5ECD797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4159F2-2B82-7A45-9DB5-B0AAE7EC4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-29308"/>
            <a:ext cx="7772400" cy="59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84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5A0E4-5C6B-5043-8FE0-41F4FC38E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5EE5F-F86B-D942-A0DA-4F9991D82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C62AD-713E-DB4D-8B4F-ADBBC3F7A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ED44AD-8154-E84C-B51E-C53ED1DC11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4F4B1D-7136-8344-96CD-27F1CD0C7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85" y="152400"/>
            <a:ext cx="7677229" cy="578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14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ED2D6-9591-2B46-9C32-7365A773D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5C3A5-7A07-8D44-AB04-3D9B95C19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8458200" cy="4114800"/>
          </a:xfrm>
        </p:spPr>
        <p:txBody>
          <a:bodyPr/>
          <a:lstStyle/>
          <a:p>
            <a:r>
              <a:rPr lang="en-US" dirty="0"/>
              <a:t>Annotation</a:t>
            </a:r>
          </a:p>
          <a:p>
            <a:pPr lvl="1"/>
            <a:r>
              <a:rPr lang="en-US" sz="2000" dirty="0"/>
              <a:t>DNA,RNA, or protein identification</a:t>
            </a:r>
          </a:p>
          <a:p>
            <a:r>
              <a:rPr lang="en-US" dirty="0"/>
              <a:t>Classification</a:t>
            </a:r>
          </a:p>
          <a:p>
            <a:pPr lvl="1"/>
            <a:r>
              <a:rPr lang="en-US" sz="2000" dirty="0"/>
              <a:t>Species identification</a:t>
            </a:r>
          </a:p>
          <a:p>
            <a:r>
              <a:rPr lang="en-US" dirty="0"/>
              <a:t>Consensus</a:t>
            </a:r>
          </a:p>
          <a:p>
            <a:pPr lvl="1"/>
            <a:r>
              <a:rPr lang="en-US" sz="2000" dirty="0"/>
              <a:t>Motif finding</a:t>
            </a:r>
          </a:p>
          <a:p>
            <a:r>
              <a:rPr lang="en-US" dirty="0"/>
              <a:t>Training</a:t>
            </a:r>
          </a:p>
          <a:p>
            <a:pPr lvl="1"/>
            <a:r>
              <a:rPr lang="en-US" sz="2000" dirty="0"/>
              <a:t>Given a set of observations and a model structure -&gt; Emission and Transition probabilities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981B9-DE68-D747-B49A-4AC29F6C4E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FCA03F-4CFD-E84D-AEB4-6EB4036493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82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DE363-B5C9-9B43-8237-D43928FA2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Anatomy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2A1AC-17B8-2046-AD47-63D32AF2AB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A7788A-E66C-4242-BFD7-E358BF6E3C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8560D1-39A1-8A48-B3A2-3893C9853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100" y="1065019"/>
            <a:ext cx="5273799" cy="472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023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99939-C5FE-994C-8521-82A37A337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964A4-98F8-E44D-AB97-45702F1F6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don’t know the distribution for:</a:t>
            </a:r>
          </a:p>
          <a:p>
            <a:pPr lvl="1"/>
            <a:r>
              <a:rPr lang="en-US" dirty="0"/>
              <a:t>initial states</a:t>
            </a:r>
          </a:p>
          <a:p>
            <a:pPr lvl="1"/>
            <a:r>
              <a:rPr lang="en-US" dirty="0"/>
              <a:t>transition probabilities </a:t>
            </a:r>
          </a:p>
          <a:p>
            <a:pPr lvl="1"/>
            <a:r>
              <a:rPr lang="en-US" dirty="0"/>
              <a:t>emission probabilities</a:t>
            </a:r>
          </a:p>
          <a:p>
            <a:r>
              <a:rPr lang="en-US" dirty="0"/>
              <a:t>Given the above, we don’t know the most likely state space of each observation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45696-D15B-0444-8554-B6BFCCC409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927FD6-282A-1C40-AD59-918E284FCD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881268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Univers 67 CondensedBold"/>
        <a:ea typeface=""/>
        <a:cs typeface=""/>
      </a:majorFont>
      <a:minorFont>
        <a:latin typeface="Univers 67 Condensed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PowerPoint.pot</Template>
  <TotalTime>355</TotalTime>
  <Words>267</Words>
  <Application>Microsoft Macintosh PowerPoint</Application>
  <PresentationFormat>On-screen Show (4:3)</PresentationFormat>
  <Paragraphs>48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Times</vt:lpstr>
      <vt:lpstr>Univers 65</vt:lpstr>
      <vt:lpstr>Univers 67 CondensedBold</vt:lpstr>
      <vt:lpstr>PowerPoint</vt:lpstr>
      <vt:lpstr>Covariance Models for RNA Analysis</vt:lpstr>
      <vt:lpstr>Outline</vt:lpstr>
      <vt:lpstr>PowerPoint Presentation</vt:lpstr>
      <vt:lpstr>Hidden Markov Models (HMMs)</vt:lpstr>
      <vt:lpstr>PowerPoint Presentation</vt:lpstr>
      <vt:lpstr>PowerPoint Presentation</vt:lpstr>
      <vt:lpstr>Biological Applications</vt:lpstr>
      <vt:lpstr>Gene Anatomy</vt:lpstr>
      <vt:lpstr>Problems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Jill Thomasson</dc:creator>
  <cp:lastModifiedBy>shane dooley</cp:lastModifiedBy>
  <cp:revision>32</cp:revision>
  <dcterms:created xsi:type="dcterms:W3CDTF">2016-12-19T18:40:45Z</dcterms:created>
  <dcterms:modified xsi:type="dcterms:W3CDTF">2019-05-01T16:56:39Z</dcterms:modified>
</cp:coreProperties>
</file>